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4"/>
  </p:notesMasterIdLst>
  <p:sldIdLst>
    <p:sldId id="256" r:id="rId5"/>
    <p:sldId id="258" r:id="rId6"/>
    <p:sldId id="259" r:id="rId7"/>
    <p:sldId id="260" r:id="rId8"/>
    <p:sldId id="261" r:id="rId9"/>
    <p:sldId id="257" r:id="rId10"/>
    <p:sldId id="265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4" r:id="rId19"/>
    <p:sldId id="275" r:id="rId20"/>
    <p:sldId id="272" r:id="rId21"/>
    <p:sldId id="273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1398E4E2-9E28-4562-BE0C-E270A560BA2A}">
          <p14:sldIdLst>
            <p14:sldId id="256"/>
          </p14:sldIdLst>
        </p14:section>
        <p14:section name="Recap P1+2" id="{CEC89542-20C3-4761-BC5B-F869E36A59C1}">
          <p14:sldIdLst>
            <p14:sldId id="258"/>
            <p14:sldId id="259"/>
          </p14:sldIdLst>
        </p14:section>
        <p14:section name="Booleaanse Logica" id="{8E8CE3AD-52CB-492E-A134-95BADB56AFCA}">
          <p14:sldIdLst>
            <p14:sldId id="260"/>
            <p14:sldId id="261"/>
          </p14:sldIdLst>
        </p14:section>
        <p14:section name="Recursie" id="{C204DCB9-0C39-46C1-AE5B-4234D36EF3C9}">
          <p14:sldIdLst>
            <p14:sldId id="257"/>
            <p14:sldId id="265"/>
            <p14:sldId id="264"/>
            <p14:sldId id="266"/>
            <p14:sldId id="267"/>
            <p14:sldId id="268"/>
            <p14:sldId id="269"/>
            <p14:sldId id="270"/>
            <p14:sldId id="271"/>
            <p14:sldId id="274"/>
            <p14:sldId id="275"/>
            <p14:sldId id="272"/>
            <p14:sldId id="273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83615D-3536-4F72-9BB7-E82564B2E234}" v="107" dt="2021-01-25T17:55:16.1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95" autoAdjust="0"/>
    <p:restoredTop sz="79394" autoAdjust="0"/>
  </p:normalViewPr>
  <p:slideViewPr>
    <p:cSldViewPr snapToGrid="0">
      <p:cViewPr>
        <p:scale>
          <a:sx n="66" d="100"/>
          <a:sy n="66" d="100"/>
        </p:scale>
        <p:origin x="-864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A381E3-FA85-4AE8-9B11-999D5E05561D}" type="datetimeFigureOut">
              <a:rPr lang="nl-NL" smtClean="0"/>
              <a:t>25-1-2021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AC6ED0-D734-4939-9338-F1A2206B4A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3455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15120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72399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4506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3797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4634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dia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10">
            <a:extLst>
              <a:ext uri="{FF2B5EF4-FFF2-40B4-BE49-F238E27FC236}">
                <a16:creationId xmlns:a16="http://schemas.microsoft.com/office/drawing/2014/main" id="{BDC23C2A-7172-4A22-981A-19F4B1253D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51768" y="4914900"/>
            <a:ext cx="8640233" cy="19431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0" y="0"/>
            <a:ext cx="355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7253" y="502024"/>
            <a:ext cx="4978400" cy="3104030"/>
          </a:xfrm>
        </p:spPr>
        <p:txBody>
          <a:bodyPr anchor="b" anchorCtr="0">
            <a:normAutofit/>
          </a:bodyPr>
          <a:lstStyle>
            <a:lvl1pPr algn="l">
              <a:lnSpc>
                <a:spcPct val="100000"/>
              </a:lnSpc>
              <a:defRPr sz="3600"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D567A8D1-339B-456D-A3FD-F617564DB681}"/>
              </a:ext>
            </a:extLst>
          </p:cNvPr>
          <p:cNvCxnSpPr/>
          <p:nvPr/>
        </p:nvCxnSpPr>
        <p:spPr>
          <a:xfrm>
            <a:off x="5725699" y="1"/>
            <a:ext cx="0" cy="4191009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A1A6DCC4-2EF0-49D2-92FF-FB105290DEBD}"/>
              </a:ext>
            </a:extLst>
          </p:cNvPr>
          <p:cNvCxnSpPr>
            <a:cxnSpLocks/>
          </p:cNvCxnSpPr>
          <p:nvPr/>
        </p:nvCxnSpPr>
        <p:spPr>
          <a:xfrm flipH="1">
            <a:off x="5775568" y="4152920"/>
            <a:ext cx="6416432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9142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eld rechts, blauwe bal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872166"/>
            <a:ext cx="12192000" cy="3815403"/>
          </a:xfrm>
          <a:solidFill>
            <a:srgbClr val="185BA7"/>
          </a:solidFill>
        </p:spPr>
        <p:txBody>
          <a:bodyPr lIns="576000" tIns="1152000" rIns="5220000" bIns="72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98593" y="138"/>
            <a:ext cx="6193536" cy="6857862"/>
          </a:xfrm>
          <a:solidFill>
            <a:schemeClr val="bg1">
              <a:lumMod val="95000"/>
            </a:schemeClr>
          </a:solidFill>
        </p:spPr>
        <p:txBody>
          <a:bodyPr lIns="1260000"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33" y="2386584"/>
            <a:ext cx="4589856" cy="3429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464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in balk, tekst, beeld rechtson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8952EBF-85C0-4CDD-84EC-F3B8DE8DA532}"/>
              </a:ext>
            </a:extLst>
          </p:cNvPr>
          <p:cNvSpPr/>
          <p:nvPr/>
        </p:nvSpPr>
        <p:spPr>
          <a:xfrm>
            <a:off x="0" y="-1"/>
            <a:ext cx="12191755" cy="16787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8192" y="2066544"/>
            <a:ext cx="5674944" cy="437083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54241" y="3154680"/>
            <a:ext cx="4937761" cy="370332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871B4E1C-391A-4DCA-BCD7-56E4431387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6146812" cy="14081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0" y="685800"/>
            <a:ext cx="8454720" cy="3429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331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in balk, tekst, beeld recht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8952EBF-85C0-4CDD-84EC-F3B8DE8DA532}"/>
              </a:ext>
            </a:extLst>
          </p:cNvPr>
          <p:cNvSpPr/>
          <p:nvPr/>
        </p:nvSpPr>
        <p:spPr>
          <a:xfrm>
            <a:off x="0" y="-1"/>
            <a:ext cx="12191755" cy="16787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03137" y="1678780"/>
            <a:ext cx="5388865" cy="517922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8133" y="1270000"/>
            <a:ext cx="5367867" cy="5167376"/>
          </a:xfrm>
          <a:solidFill>
            <a:schemeClr val="bg1"/>
          </a:solidFill>
        </p:spPr>
        <p:txBody>
          <a:bodyPr lIns="288000" tIns="288000" rIns="18000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100" y="685800"/>
            <a:ext cx="8454720" cy="3429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316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ote foto tekst link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12192001" cy="6858000"/>
          </a:xfrm>
          <a:solidFill>
            <a:srgbClr val="F2F2F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61872"/>
            <a:ext cx="6096000" cy="5596128"/>
          </a:xfrm>
          <a:solidFill>
            <a:schemeClr val="bg1"/>
          </a:solidFill>
        </p:spPr>
        <p:txBody>
          <a:bodyPr lIns="576000" tIns="756000" rIns="180000" bIns="36000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101" y="1581912"/>
            <a:ext cx="5103444" cy="3429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163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12192001" cy="2176272"/>
          </a:xfrm>
          <a:solidFill>
            <a:srgbClr val="F2F2F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655064"/>
            <a:ext cx="6425184" cy="5202936"/>
          </a:xfrm>
          <a:solidFill>
            <a:schemeClr val="bg1"/>
          </a:solidFill>
        </p:spPr>
        <p:txBody>
          <a:bodyPr lIns="576000" tIns="648000" rIns="180000" bIns="36000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101" y="1833510"/>
            <a:ext cx="5103444" cy="3429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6BDE57EF-A71F-46B8-B57B-AE93997968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642" y="2171649"/>
            <a:ext cx="4769113" cy="3503683"/>
          </a:xfrm>
          <a:prstGeom prst="rect">
            <a:avLst/>
          </a:prstGeom>
        </p:spPr>
      </p:pic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34165097-063F-478D-B4DB-9174446C79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51520" y="2176272"/>
            <a:ext cx="3376931" cy="3209544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1">
                <a:solidFill>
                  <a:schemeClr val="accent2"/>
                </a:solidFill>
              </a:defRPr>
            </a:lvl1pPr>
            <a:lvl2pPr>
              <a:defRPr sz="2000" b="1">
                <a:solidFill>
                  <a:schemeClr val="accent2"/>
                </a:solidFill>
              </a:defRPr>
            </a:lvl2pPr>
            <a:lvl3pPr>
              <a:defRPr sz="2000" b="1">
                <a:solidFill>
                  <a:schemeClr val="accent2"/>
                </a:solidFill>
              </a:defRPr>
            </a:lvl3pPr>
            <a:lvl4pPr>
              <a:defRPr sz="2000" b="1">
                <a:solidFill>
                  <a:schemeClr val="accent2"/>
                </a:solidFill>
              </a:defRPr>
            </a:lvl4pPr>
            <a:lvl5pPr>
              <a:defRPr sz="2000" b="1"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 dirty="0"/>
              <a:t>Type </a:t>
            </a:r>
            <a:r>
              <a:rPr lang="en-GB" dirty="0" err="1"/>
              <a:t>hier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quote</a:t>
            </a:r>
          </a:p>
        </p:txBody>
      </p:sp>
    </p:spTree>
    <p:extLst>
      <p:ext uri="{BB962C8B-B14F-4D97-AF65-F5344CB8AC3E}">
        <p14:creationId xmlns:p14="http://schemas.microsoft.com/office/powerpoint/2010/main" val="194937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oofdstuk blau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2019A25-CDE3-4F2A-94CC-7FD9CDD341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519" y="748272"/>
            <a:ext cx="9729236" cy="6109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2518" y="1490472"/>
            <a:ext cx="5340361" cy="199325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3483864"/>
            <a:ext cx="4675200" cy="3373998"/>
          </a:xfrm>
          <a:solidFill>
            <a:schemeClr val="tx1"/>
          </a:solidFill>
        </p:spPr>
        <p:txBody>
          <a:bodyPr lIns="108000" tIns="72000" rIns="72000" bIns="180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1782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oofdstuk roo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2019A25-CDE3-4F2A-94CC-7FD9CDD341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519" y="748272"/>
            <a:ext cx="9729236" cy="6109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2518" y="1490472"/>
            <a:ext cx="5340361" cy="199325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3483864"/>
            <a:ext cx="4675200" cy="3373998"/>
          </a:xfrm>
          <a:solidFill>
            <a:schemeClr val="tx1"/>
          </a:solidFill>
        </p:spPr>
        <p:txBody>
          <a:bodyPr lIns="108000" tIns="72000" rIns="72000" bIns="180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8729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oofdstuk gro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2019A25-CDE3-4F2A-94CC-7FD9CDD341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519" y="748272"/>
            <a:ext cx="9729236" cy="6109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2518" y="1490472"/>
            <a:ext cx="5340361" cy="199325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3483864"/>
            <a:ext cx="4675200" cy="3373998"/>
          </a:xfrm>
          <a:solidFill>
            <a:schemeClr val="tx1"/>
          </a:solidFill>
        </p:spPr>
        <p:txBody>
          <a:bodyPr lIns="108000" tIns="72000" rIns="72000" bIns="180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9318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uz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DAB26ACA-2592-4173-B4AC-DFAB31E642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474" y="957829"/>
            <a:ext cx="6543053" cy="4942342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63CCB440-3D3F-4930-ADC2-E7E0853D9A59}"/>
              </a:ext>
            </a:extLst>
          </p:cNvPr>
          <p:cNvSpPr txBox="1">
            <a:spLocks/>
          </p:cNvSpPr>
          <p:nvPr/>
        </p:nvSpPr>
        <p:spPr>
          <a:xfrm>
            <a:off x="2926080" y="1033272"/>
            <a:ext cx="6327648" cy="479145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nl-NL" sz="7200" b="1" noProof="0"/>
              <a:t>Pauze</a:t>
            </a:r>
          </a:p>
        </p:txBody>
      </p:sp>
    </p:spTree>
    <p:extLst>
      <p:ext uri="{BB962C8B-B14F-4D97-AF65-F5344CB8AC3E}">
        <p14:creationId xmlns:p14="http://schemas.microsoft.com/office/powerpoint/2010/main" val="2252919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uze met fo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7986C9AA-DDE5-4DF5-B6B0-96D0480390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560457" cy="6858000"/>
          </a:xfrm>
          <a:solidFill>
            <a:schemeClr val="bg1">
              <a:lumMod val="10000"/>
              <a:lumOff val="9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869EBCD6-4EDF-4C78-B1E3-80BE6F8BA8F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83200" y="972458"/>
            <a:ext cx="6508800" cy="4942800"/>
          </a:xfrm>
          <a:blipFill>
            <a:blip r:embed="rId2"/>
            <a:stretch>
              <a:fillRect/>
            </a:stretch>
          </a:blipFill>
        </p:spPr>
        <p:txBody>
          <a:bodyPr lIns="648000" rIns="72000" bIns="720000" anchor="ctr" anchorCtr="0">
            <a:normAutofit/>
          </a:bodyPr>
          <a:lstStyle>
            <a:lvl1pPr marL="0" indent="0" algn="ctr">
              <a:buNone/>
              <a:defRPr sz="7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 err="1"/>
              <a:t>Pauze-boodschap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492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dia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10">
            <a:extLst>
              <a:ext uri="{FF2B5EF4-FFF2-40B4-BE49-F238E27FC236}">
                <a16:creationId xmlns:a16="http://schemas.microsoft.com/office/drawing/2014/main" id="{BDC23C2A-7172-4A22-981A-19F4B1253D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5068047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8000" y="504000"/>
            <a:ext cx="4978400" cy="3103200"/>
          </a:xfrm>
        </p:spPr>
        <p:txBody>
          <a:bodyPr anchor="b" anchorCtr="0">
            <a:normAutofit/>
          </a:bodyPr>
          <a:lstStyle>
            <a:lvl1pPr algn="l">
              <a:lnSpc>
                <a:spcPct val="100000"/>
              </a:lnSpc>
              <a:defRPr sz="3600"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D47B9F3E-CC86-4E8D-BFB2-3A319A3FCF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1600" y="5295600"/>
            <a:ext cx="1752000" cy="1033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606A9DA1-CDB8-4A6F-9C3D-49E31CAFD330}"/>
              </a:ext>
            </a:extLst>
          </p:cNvPr>
          <p:cNvCxnSpPr/>
          <p:nvPr/>
        </p:nvCxnSpPr>
        <p:spPr>
          <a:xfrm>
            <a:off x="5725699" y="1"/>
            <a:ext cx="0" cy="4191009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86894007-5DD9-4E89-A7B5-5D8AC4270EF1}"/>
              </a:ext>
            </a:extLst>
          </p:cNvPr>
          <p:cNvCxnSpPr>
            <a:cxnSpLocks/>
          </p:cNvCxnSpPr>
          <p:nvPr/>
        </p:nvCxnSpPr>
        <p:spPr>
          <a:xfrm flipH="1">
            <a:off x="5775568" y="4152920"/>
            <a:ext cx="6416432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073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01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27590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dankt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4925568" y="0"/>
            <a:ext cx="726643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  <p:sp>
        <p:nvSpPr>
          <p:cNvPr id="8" name="Tijdelijke aanduiding voor afbeelding 3">
            <a:extLst>
              <a:ext uri="{FF2B5EF4-FFF2-40B4-BE49-F238E27FC236}">
                <a16:creationId xmlns:a16="http://schemas.microsoft.com/office/drawing/2014/main" id="{EC201FCC-10A3-40FB-B72E-45F0189CD1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925568" cy="3430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9584B28B-34D4-4B58-8AD0-ADDC3D1450D0}"/>
              </a:ext>
            </a:extLst>
          </p:cNvPr>
          <p:cNvSpPr txBox="1">
            <a:spLocks/>
          </p:cNvSpPr>
          <p:nvPr/>
        </p:nvSpPr>
        <p:spPr>
          <a:xfrm>
            <a:off x="6297601" y="1043710"/>
            <a:ext cx="4064001" cy="47752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nl-NL" sz="3600" b="1" noProof="0" dirty="0">
                <a:solidFill>
                  <a:schemeClr val="bg1"/>
                </a:solidFill>
              </a:rPr>
              <a:t>Bedankt voor uw aandacht</a:t>
            </a:r>
          </a:p>
        </p:txBody>
      </p:sp>
    </p:spTree>
    <p:extLst>
      <p:ext uri="{BB962C8B-B14F-4D97-AF65-F5344CB8AC3E}">
        <p14:creationId xmlns:p14="http://schemas.microsoft.com/office/powerpoint/2010/main" val="32155762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dank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4925568" y="0"/>
            <a:ext cx="726643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98DB7C85-266B-4B7C-A977-69E605114DD0}"/>
              </a:ext>
            </a:extLst>
          </p:cNvPr>
          <p:cNvSpPr txBox="1">
            <a:spLocks/>
          </p:cNvSpPr>
          <p:nvPr/>
        </p:nvSpPr>
        <p:spPr>
          <a:xfrm>
            <a:off x="6297601" y="1043710"/>
            <a:ext cx="4064001" cy="47752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nl-NL" sz="3600" b="1" noProof="0" dirty="0">
                <a:solidFill>
                  <a:schemeClr val="bg1"/>
                </a:solidFill>
              </a:rPr>
              <a:t>Bedankt voor uw aandacht</a:t>
            </a:r>
          </a:p>
        </p:txBody>
      </p:sp>
    </p:spTree>
    <p:extLst>
      <p:ext uri="{BB962C8B-B14F-4D97-AF65-F5344CB8AC3E}">
        <p14:creationId xmlns:p14="http://schemas.microsoft.com/office/powerpoint/2010/main" val="2994693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dankt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1D4D80BF-F59B-450A-922E-771A825E7D20}"/>
              </a:ext>
            </a:extLst>
          </p:cNvPr>
          <p:cNvSpPr txBox="1">
            <a:spLocks/>
          </p:cNvSpPr>
          <p:nvPr/>
        </p:nvSpPr>
        <p:spPr>
          <a:xfrm>
            <a:off x="6297601" y="1043710"/>
            <a:ext cx="4064001" cy="47752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nl-NL" sz="3600" b="1" noProof="0" dirty="0">
                <a:solidFill>
                  <a:schemeClr val="tx1"/>
                </a:solidFill>
              </a:rPr>
              <a:t>Bedankt voor uw aandacht</a:t>
            </a:r>
          </a:p>
        </p:txBody>
      </p:sp>
    </p:spTree>
    <p:extLst>
      <p:ext uri="{BB962C8B-B14F-4D97-AF65-F5344CB8AC3E}">
        <p14:creationId xmlns:p14="http://schemas.microsoft.com/office/powerpoint/2010/main" val="20338977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dia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4925568" y="0"/>
            <a:ext cx="726643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99200" y="1835725"/>
            <a:ext cx="4978400" cy="3200400"/>
          </a:xfrm>
        </p:spPr>
        <p:txBody>
          <a:bodyPr anchor="ctr" anchorCtr="0">
            <a:normAutofit/>
          </a:bodyPr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9478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612" y="685801"/>
            <a:ext cx="5689601" cy="4217894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59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ijdelijke aanduiding voor afbeelding 10">
            <a:extLst>
              <a:ext uri="{FF2B5EF4-FFF2-40B4-BE49-F238E27FC236}">
                <a16:creationId xmlns:a16="http://schemas.microsoft.com/office/drawing/2014/main" id="{05C441A1-76AD-4759-AE71-07EE1271F2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60611" y="5038165"/>
            <a:ext cx="11336283" cy="1819835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39561" y="907475"/>
            <a:ext cx="3669553" cy="3600000"/>
          </a:xfrm>
        </p:spPr>
        <p:txBody>
          <a:bodyPr/>
          <a:lstStyle>
            <a:lvl1pPr marL="360000" indent="-360000">
              <a:spcAft>
                <a:spcPts val="2400"/>
              </a:spcAft>
              <a:buClr>
                <a:schemeClr val="tx2"/>
              </a:buClr>
              <a:buSzPct val="200000"/>
              <a:buFont typeface="+mj-lt"/>
              <a:buAutoNum type="arabicPeriod"/>
              <a:defRPr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53FA8AD5-41EE-41EB-B993-4DEB48228550}"/>
              </a:ext>
            </a:extLst>
          </p:cNvPr>
          <p:cNvCxnSpPr>
            <a:cxnSpLocks/>
          </p:cNvCxnSpPr>
          <p:nvPr/>
        </p:nvCxnSpPr>
        <p:spPr>
          <a:xfrm>
            <a:off x="7537565" y="0"/>
            <a:ext cx="0" cy="471172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9DB53CB8-55BD-43C3-A4C9-658D4B9DFF18}"/>
              </a:ext>
            </a:extLst>
          </p:cNvPr>
          <p:cNvCxnSpPr>
            <a:cxnSpLocks/>
          </p:cNvCxnSpPr>
          <p:nvPr/>
        </p:nvCxnSpPr>
        <p:spPr>
          <a:xfrm flipH="1">
            <a:off x="7587435" y="4674414"/>
            <a:ext cx="460456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633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151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met beeld recht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1" y="685800"/>
            <a:ext cx="5109633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40001" y="1800000"/>
            <a:ext cx="5109633" cy="43053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05217" y="0"/>
            <a:ext cx="3986784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0256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kst met beeld link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1824" y="1307592"/>
            <a:ext cx="6187008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41824" y="1800000"/>
            <a:ext cx="6187008" cy="43053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986784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7447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met beeld rechtson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1" y="685800"/>
            <a:ext cx="5109633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864353" y="3145536"/>
            <a:ext cx="6327649" cy="3712464"/>
          </a:xfrm>
          <a:solidFill>
            <a:schemeClr val="bg1">
              <a:lumMod val="95000"/>
            </a:schemeClr>
          </a:solidFill>
        </p:spPr>
        <p:txBody>
          <a:bodyPr lIns="1260000"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40001" y="1847088"/>
            <a:ext cx="4675200" cy="4142232"/>
          </a:xfrm>
          <a:solidFill>
            <a:schemeClr val="accent1"/>
          </a:solidFill>
        </p:spPr>
        <p:txBody>
          <a:bodyPr lIns="108000" tIns="72000" rIns="72000" bIns="72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41717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met beeld linkson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F581022C-5DDA-4B99-BB47-902FB2BFD6E5}"/>
              </a:ext>
            </a:extLst>
          </p:cNvPr>
          <p:cNvSpPr/>
          <p:nvPr/>
        </p:nvSpPr>
        <p:spPr>
          <a:xfrm>
            <a:off x="246" y="6144768"/>
            <a:ext cx="12191509" cy="7132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1" y="685800"/>
            <a:ext cx="5109633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642616"/>
            <a:ext cx="6717792" cy="3877056"/>
          </a:xfrm>
          <a:solidFill>
            <a:schemeClr val="bg1">
              <a:lumMod val="95000"/>
            </a:schemeClr>
          </a:solidFill>
        </p:spPr>
        <p:txBody>
          <a:bodyPr lIns="0"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1847088"/>
            <a:ext cx="4675200" cy="4142232"/>
          </a:xfrm>
          <a:solidFill>
            <a:schemeClr val="accent1"/>
          </a:solidFill>
        </p:spPr>
        <p:txBody>
          <a:bodyPr lIns="108000" tIns="72000" rIns="72000" bIns="72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8918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Afbeelding 16">
            <a:extLst>
              <a:ext uri="{FF2B5EF4-FFF2-40B4-BE49-F238E27FC236}">
                <a16:creationId xmlns:a16="http://schemas.microsoft.com/office/drawing/2014/main" id="{CE8F42C6-EF91-4EDB-8FB3-F11C4AE9D4EF}"/>
              </a:ext>
            </a:extLst>
          </p:cNvPr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146812" cy="140817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000" y="685800"/>
            <a:ext cx="8584381" cy="3429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000" y="1800001"/>
            <a:ext cx="8584381" cy="42640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6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44000" indent="-1440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88000" indent="-144000" algn="l" defTabSz="914400" rtl="0" eaLnBrk="1" latinLnBrk="0" hangingPunct="1">
        <a:lnSpc>
          <a:spcPct val="100000"/>
        </a:lnSpc>
        <a:spcBef>
          <a:spcPts val="0"/>
        </a:spcBef>
        <a:buFont typeface="Calibri" panose="020F05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144000" algn="l" defTabSz="914400" rtl="0" eaLnBrk="1" latinLnBrk="0" hangingPunct="1">
        <a:lnSpc>
          <a:spcPct val="100000"/>
        </a:lnSpc>
        <a:spcBef>
          <a:spcPts val="0"/>
        </a:spcBef>
        <a:buSzPct val="80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00" indent="-144000" algn="l" defTabSz="914400" rtl="0" eaLnBrk="1" latinLnBrk="0" hangingPunct="1">
        <a:lnSpc>
          <a:spcPct val="100000"/>
        </a:lnSpc>
        <a:spcBef>
          <a:spcPts val="0"/>
        </a:spcBef>
        <a:buFont typeface="Calibri" panose="020F0502020204030204" pitchFamily="34" charset="0"/>
        <a:buChar char="›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44000" algn="l" defTabSz="914400" rtl="0" eaLnBrk="1" latinLnBrk="0" hangingPunct="1">
        <a:lnSpc>
          <a:spcPct val="100000"/>
        </a:lnSpc>
        <a:spcBef>
          <a:spcPts val="0"/>
        </a:spcBef>
        <a:buSzPct val="75000"/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png"/><Relationship Id="rId5" Type="http://schemas.microsoft.com/office/2017/06/relationships/model3d" Target="../media/model3d2.glb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afbeelding 4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100006" t="5021" r="-100006" b="5021"/>
          <a:stretch/>
        </p:blipFill>
        <p:spPr>
          <a:prstGeom prst="rect">
            <a:avLst/>
          </a:prstGeom>
        </p:spPr>
      </p:pic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Programmeren C#</a:t>
            </a:r>
          </a:p>
        </p:txBody>
      </p:sp>
    </p:spTree>
    <p:extLst>
      <p:ext uri="{BB962C8B-B14F-4D97-AF65-F5344CB8AC3E}">
        <p14:creationId xmlns:p14="http://schemas.microsoft.com/office/powerpoint/2010/main" val="30082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E0327-CD19-4A4C-9212-5C33AB7D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maak kleine letters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27CB1E-485F-4C78-B4C5-982FDD098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172" y="1800002"/>
            <a:ext cx="5273914" cy="342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AB36C1E5-FD11-4D31-BB80-A77D220D3D60}"/>
              </a:ext>
            </a:extLst>
          </p:cNvPr>
          <p:cNvSpPr txBox="1">
            <a:spLocks/>
          </p:cNvSpPr>
          <p:nvPr/>
        </p:nvSpPr>
        <p:spPr>
          <a:xfrm>
            <a:off x="147171" y="2366059"/>
            <a:ext cx="11239285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Klein(‘A’) + Klein(‘BCD’)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E7F32498-1718-4F00-9EDD-148D0B7B6A0A}"/>
              </a:ext>
            </a:extLst>
          </p:cNvPr>
          <p:cNvSpPr txBox="1">
            <a:spLocks/>
          </p:cNvSpPr>
          <p:nvPr/>
        </p:nvSpPr>
        <p:spPr>
          <a:xfrm>
            <a:off x="3020999" y="2742754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(‘BCD’) = Klein(‘B’) + Klein(‘CD’)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09BDB9FB-0D1A-4ABF-B67E-9F2B24839310}"/>
              </a:ext>
            </a:extLst>
          </p:cNvPr>
          <p:cNvSpPr txBox="1">
            <a:spLocks/>
          </p:cNvSpPr>
          <p:nvPr/>
        </p:nvSpPr>
        <p:spPr>
          <a:xfrm>
            <a:off x="3020999" y="3229702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(‘CD’) = Klein(‘C’) + Klein(‘D’)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6DB86639-EB98-416C-964D-DF4D45335AA3}"/>
              </a:ext>
            </a:extLst>
          </p:cNvPr>
          <p:cNvSpPr txBox="1">
            <a:spLocks/>
          </p:cNvSpPr>
          <p:nvPr/>
        </p:nvSpPr>
        <p:spPr>
          <a:xfrm>
            <a:off x="3020999" y="3716650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(‘D’) = Klein(‘D’) + Klein(‘’)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473F47DC-7373-4912-A365-A1297FEE3651}"/>
              </a:ext>
            </a:extLst>
          </p:cNvPr>
          <p:cNvSpPr txBox="1">
            <a:spLocks/>
          </p:cNvSpPr>
          <p:nvPr/>
        </p:nvSpPr>
        <p:spPr>
          <a:xfrm>
            <a:off x="3020999" y="4203598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(‘D’) = ‘d’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469907D-6D67-4E63-AAF8-81FEDE538D21}"/>
              </a:ext>
            </a:extLst>
          </p:cNvPr>
          <p:cNvSpPr txBox="1">
            <a:spLocks/>
          </p:cNvSpPr>
          <p:nvPr/>
        </p:nvSpPr>
        <p:spPr>
          <a:xfrm>
            <a:off x="3020999" y="4690546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(‘’) = ‘’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CAB0F769-2BF0-44E0-A764-EEEEF40576C7}"/>
              </a:ext>
            </a:extLst>
          </p:cNvPr>
          <p:cNvSpPr txBox="1">
            <a:spLocks/>
          </p:cNvSpPr>
          <p:nvPr/>
        </p:nvSpPr>
        <p:spPr>
          <a:xfrm>
            <a:off x="3020999" y="5177493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Resultaat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a’+’b’+’c’+’d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6FB764DF-4B07-4384-93D5-D06ABDDF36C2}"/>
              </a:ext>
            </a:extLst>
          </p:cNvPr>
          <p:cNvSpPr txBox="1">
            <a:spLocks/>
          </p:cNvSpPr>
          <p:nvPr/>
        </p:nvSpPr>
        <p:spPr>
          <a:xfrm>
            <a:off x="3020999" y="5664440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Resultaat = ‘a’+(’b’+(’c’+(’d’)))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941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E0327-CD19-4A4C-9212-5C33AB7D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maak kleine letters - ALERT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27CB1E-485F-4C78-B4C5-982FDD098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172" y="1800002"/>
            <a:ext cx="5273914" cy="342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AB36C1E5-FD11-4D31-BB80-A77D220D3D60}"/>
              </a:ext>
            </a:extLst>
          </p:cNvPr>
          <p:cNvSpPr txBox="1">
            <a:spLocks/>
          </p:cNvSpPr>
          <p:nvPr/>
        </p:nvSpPr>
        <p:spPr>
          <a:xfrm>
            <a:off x="147171" y="2366059"/>
            <a:ext cx="11239285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Klein(‘BCD’) + Klein(‘A’)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E7F32498-1718-4F00-9EDD-148D0B7B6A0A}"/>
              </a:ext>
            </a:extLst>
          </p:cNvPr>
          <p:cNvSpPr txBox="1">
            <a:spLocks/>
          </p:cNvSpPr>
          <p:nvPr/>
        </p:nvSpPr>
        <p:spPr>
          <a:xfrm>
            <a:off x="3020995" y="2760221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Klein(‘BCD’)= Klein(‘CD’) + Klein(‘B’)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09BDB9FB-0D1A-4ABF-B67E-9F2B24839310}"/>
              </a:ext>
            </a:extLst>
          </p:cNvPr>
          <p:cNvSpPr txBox="1">
            <a:spLocks/>
          </p:cNvSpPr>
          <p:nvPr/>
        </p:nvSpPr>
        <p:spPr>
          <a:xfrm>
            <a:off x="3020995" y="3235155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Klein(‘CD’)= Klein(‘D’) + Klein(‘C’)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6DB86639-EB98-416C-964D-DF4D45335AA3}"/>
              </a:ext>
            </a:extLst>
          </p:cNvPr>
          <p:cNvSpPr txBox="1">
            <a:spLocks/>
          </p:cNvSpPr>
          <p:nvPr/>
        </p:nvSpPr>
        <p:spPr>
          <a:xfrm>
            <a:off x="3020995" y="3710089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Klein(‘D’)= Klein(‘’) + Klein(‘D’)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473F47DC-7373-4912-A365-A1297FEE3651}"/>
              </a:ext>
            </a:extLst>
          </p:cNvPr>
          <p:cNvSpPr txBox="1">
            <a:spLocks/>
          </p:cNvSpPr>
          <p:nvPr/>
        </p:nvSpPr>
        <p:spPr>
          <a:xfrm>
            <a:off x="3020995" y="4185023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Klein(‘D’) = ‘d’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469907D-6D67-4E63-AAF8-81FEDE538D21}"/>
              </a:ext>
            </a:extLst>
          </p:cNvPr>
          <p:cNvSpPr txBox="1">
            <a:spLocks/>
          </p:cNvSpPr>
          <p:nvPr/>
        </p:nvSpPr>
        <p:spPr>
          <a:xfrm>
            <a:off x="3020995" y="4659958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Klein(‘’) = ‘’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-model 9" descr="Alarm Clock">
                <a:extLst>
                  <a:ext uri="{FF2B5EF4-FFF2-40B4-BE49-F238E27FC236}">
                    <a16:creationId xmlns:a16="http://schemas.microsoft.com/office/drawing/2014/main" id="{C1252497-4FFF-4144-9ADC-3B3BE59337F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92387032"/>
                  </p:ext>
                </p:extLst>
              </p:nvPr>
            </p:nvGraphicFramePr>
            <p:xfrm>
              <a:off x="10218963" y="1999"/>
              <a:ext cx="1825864" cy="275822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825864" cy="2758221"/>
                    </a:xfrm>
                    <a:prstGeom prst="rect">
                      <a:avLst/>
                    </a:prstGeom>
                  </am3d:spPr>
                  <am3d:camera>
                    <am3d:pos x="0" y="0" z="590617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29298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68726" ay="-1720445" az="-47448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235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-model 9" descr="Alarm Clock">
                <a:extLst>
                  <a:ext uri="{FF2B5EF4-FFF2-40B4-BE49-F238E27FC236}">
                    <a16:creationId xmlns:a16="http://schemas.microsoft.com/office/drawing/2014/main" id="{C1252497-4FFF-4144-9ADC-3B3BE59337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18963" y="1999"/>
                <a:ext cx="1825864" cy="275822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B06A64E8-50A6-4340-8FBE-34F135B5D1C4}"/>
              </a:ext>
            </a:extLst>
          </p:cNvPr>
          <p:cNvSpPr txBox="1">
            <a:spLocks/>
          </p:cNvSpPr>
          <p:nvPr/>
        </p:nvSpPr>
        <p:spPr>
          <a:xfrm>
            <a:off x="3020994" y="5601811"/>
            <a:ext cx="3075006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Resultaat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dcba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-model 11" descr="Question Mark">
                <a:extLst>
                  <a:ext uri="{FF2B5EF4-FFF2-40B4-BE49-F238E27FC236}">
                    <a16:creationId xmlns:a16="http://schemas.microsoft.com/office/drawing/2014/main" id="{C79E0F08-DE29-48AE-8B94-C98139B2F89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27592620"/>
                  </p:ext>
                </p:extLst>
              </p:nvPr>
            </p:nvGraphicFramePr>
            <p:xfrm>
              <a:off x="4244622" y="4813970"/>
              <a:ext cx="949206" cy="157568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949206" cy="1575681"/>
                    </a:xfrm>
                    <a:prstGeom prst="rect">
                      <a:avLst/>
                    </a:prstGeom>
                  </am3d:spPr>
                  <am3d:camera>
                    <am3d:pos x="0" y="0" z="5861527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675758" d="1000000"/>
                    <am3d:preTrans dx="-721111" dy="-18000000" dz="8896"/>
                    <am3d:scale>
                      <am3d:sx n="1000000" d="1000000"/>
                      <am3d:sy n="1000000" d="1000000"/>
                      <am3d:sz n="1000000" d="1000000"/>
                    </am3d:scale>
                    <am3d:rot ax="-864725" ay="3858987" az="-78235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8984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-model 11" descr="Question Mark">
                <a:extLst>
                  <a:ext uri="{FF2B5EF4-FFF2-40B4-BE49-F238E27FC236}">
                    <a16:creationId xmlns:a16="http://schemas.microsoft.com/office/drawing/2014/main" id="{C79E0F08-DE29-48AE-8B94-C98139B2F8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244622" y="4813970"/>
                <a:ext cx="949206" cy="15756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471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9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7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8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9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0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6123B5-D17C-4E25-84DD-EBC921481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komt dat nu?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740C26F-6C93-430F-BD7D-E2F6C261C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114" y="1673020"/>
            <a:ext cx="4747771" cy="80894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3 + 4 == 7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0EB343C-E2F8-43DD-8B12-D72D40B228CC}"/>
              </a:ext>
            </a:extLst>
          </p:cNvPr>
          <p:cNvSpPr txBox="1">
            <a:spLocks/>
          </p:cNvSpPr>
          <p:nvPr/>
        </p:nvSpPr>
        <p:spPr>
          <a:xfrm>
            <a:off x="266115" y="2422435"/>
            <a:ext cx="4892914" cy="808942"/>
          </a:xfrm>
          <a:prstGeom prst="rect">
            <a:avLst/>
          </a:prstGeom>
        </p:spPr>
        <p:txBody>
          <a:bodyPr vert="horz" lIns="0" tIns="0" rIns="0" bIns="0" rtlCol="0">
            <a:normAutofit fontScale="92500" lnSpcReduction="200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4 + 3 == 7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25123B83-39AE-4637-8A6D-0102386CBFC7}"/>
              </a:ext>
            </a:extLst>
          </p:cNvPr>
          <p:cNvSpPr txBox="1"/>
          <p:nvPr/>
        </p:nvSpPr>
        <p:spPr>
          <a:xfrm>
            <a:off x="129029" y="61846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https://nl.wikipedia.org/wiki/Associativiteit_(wiskunde)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7C1584CB-9383-4612-B740-63F08886DA72}"/>
              </a:ext>
            </a:extLst>
          </p:cNvPr>
          <p:cNvSpPr txBox="1"/>
          <p:nvPr/>
        </p:nvSpPr>
        <p:spPr>
          <a:xfrm>
            <a:off x="129029" y="3559129"/>
            <a:ext cx="55605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Bij werken met variabelen van het 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type int,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double </a:t>
            </a:r>
            <a:r>
              <a:rPr lang="nl-NL" dirty="0"/>
              <a:t>werkt de operator plus (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‘+’</a:t>
            </a:r>
            <a:r>
              <a:rPr lang="nl-NL" dirty="0"/>
              <a:t>) associatief: A+B == B+ A</a:t>
            </a:r>
            <a:endParaRPr lang="en-NL" dirty="0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201715A6-BE92-470E-B6CE-AA9A2608370A}"/>
              </a:ext>
            </a:extLst>
          </p:cNvPr>
          <p:cNvSpPr txBox="1">
            <a:spLocks/>
          </p:cNvSpPr>
          <p:nvPr/>
        </p:nvSpPr>
        <p:spPr>
          <a:xfrm>
            <a:off x="6921715" y="1628007"/>
            <a:ext cx="6095997" cy="808942"/>
          </a:xfrm>
          <a:prstGeom prst="rect">
            <a:avLst/>
          </a:prstGeom>
        </p:spPr>
        <p:txBody>
          <a:bodyPr vert="horz" lIns="0" tIns="0" rIns="0" bIns="0" rtlCol="0">
            <a:normAutofit fontScale="92500" lnSpcReduction="200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7 - 3 == 4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ijdelijke aanduiding voor inhoud 2">
            <a:extLst>
              <a:ext uri="{FF2B5EF4-FFF2-40B4-BE49-F238E27FC236}">
                <a16:creationId xmlns:a16="http://schemas.microsoft.com/office/drawing/2014/main" id="{8DBBB133-AAF7-40EE-935C-9BE2217A68DD}"/>
              </a:ext>
            </a:extLst>
          </p:cNvPr>
          <p:cNvSpPr txBox="1">
            <a:spLocks/>
          </p:cNvSpPr>
          <p:nvPr/>
        </p:nvSpPr>
        <p:spPr>
          <a:xfrm>
            <a:off x="6921714" y="2422435"/>
            <a:ext cx="6095999" cy="8089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6100" b="1" dirty="0">
                <a:latin typeface="Courier New" panose="02070309020205020404" pitchFamily="49" charset="0"/>
                <a:cs typeface="Courier New" panose="02070309020205020404" pitchFamily="49" charset="0"/>
              </a:rPr>
              <a:t>3 – 7 == -4</a:t>
            </a:r>
            <a:endParaRPr lang="en-NL" sz="6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80CA7AE0-5028-4E3F-88E3-4A0D23C4F583}"/>
              </a:ext>
            </a:extLst>
          </p:cNvPr>
          <p:cNvSpPr txBox="1"/>
          <p:nvPr/>
        </p:nvSpPr>
        <p:spPr>
          <a:xfrm>
            <a:off x="6932190" y="3497722"/>
            <a:ext cx="51307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Bij werken met variabelen van het 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type int,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double </a:t>
            </a:r>
            <a:r>
              <a:rPr lang="nl-NL" dirty="0"/>
              <a:t>werkt de operator plus (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‘-’</a:t>
            </a:r>
            <a:r>
              <a:rPr lang="nl-NL" dirty="0"/>
              <a:t>) niet associatief: A - B != B - A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648000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6123B5-D17C-4E25-84DD-EBC921481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komt dat nu?</a:t>
            </a:r>
            <a:endParaRPr lang="en-NL" dirty="0"/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8651AC89-B0F7-44B4-83A4-65EF6912DA96}"/>
              </a:ext>
            </a:extLst>
          </p:cNvPr>
          <p:cNvSpPr txBox="1">
            <a:spLocks/>
          </p:cNvSpPr>
          <p:nvPr/>
        </p:nvSpPr>
        <p:spPr>
          <a:xfrm>
            <a:off x="1043429" y="1498600"/>
            <a:ext cx="8448913" cy="1160913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‘P’ + ‘Q’ == ‘PQ’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70E50CAB-9E07-4418-9742-06001CB6E4A5}"/>
              </a:ext>
            </a:extLst>
          </p:cNvPr>
          <p:cNvSpPr txBox="1">
            <a:spLocks/>
          </p:cNvSpPr>
          <p:nvPr/>
        </p:nvSpPr>
        <p:spPr>
          <a:xfrm>
            <a:off x="1043429" y="2431028"/>
            <a:ext cx="8448913" cy="1160913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‘Q’ + ‘P’ == ‘QP’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AE533955-4C0C-4173-A876-03D487B07B83}"/>
              </a:ext>
            </a:extLst>
          </p:cNvPr>
          <p:cNvSpPr txBox="1">
            <a:spLocks/>
          </p:cNvSpPr>
          <p:nvPr/>
        </p:nvSpPr>
        <p:spPr>
          <a:xfrm>
            <a:off x="2146514" y="3363456"/>
            <a:ext cx="8448913" cy="116091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‘PQ’ != ‘QP’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82C63E09-2697-4AE6-83FE-FCDF50362ACC}"/>
              </a:ext>
            </a:extLst>
          </p:cNvPr>
          <p:cNvSpPr txBox="1"/>
          <p:nvPr/>
        </p:nvSpPr>
        <p:spPr>
          <a:xfrm>
            <a:off x="1043429" y="4713069"/>
            <a:ext cx="9143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In C# werkt de PLUS operator (‘+’) om strings aan elkaar te knopen: de volgorde is daarbij van invloed op het resultaat!</a:t>
            </a:r>
            <a:endParaRPr lang="en-NL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-model 10" descr="Exclamation Mark">
                <a:extLst>
                  <a:ext uri="{FF2B5EF4-FFF2-40B4-BE49-F238E27FC236}">
                    <a16:creationId xmlns:a16="http://schemas.microsoft.com/office/drawing/2014/main" id="{67BB566F-7618-49D6-BC91-D0296AEAB85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17176962"/>
                  </p:ext>
                </p:extLst>
              </p:nvPr>
            </p:nvGraphicFramePr>
            <p:xfrm>
              <a:off x="10187427" y="1028699"/>
              <a:ext cx="1971289" cy="517106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71289" cy="5171064"/>
                    </a:xfrm>
                    <a:prstGeom prst="rect">
                      <a:avLst/>
                    </a:prstGeom>
                  </am3d:spPr>
                  <am3d:camera>
                    <am3d:pos x="0" y="0" z="5119981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99931" d="1000000"/>
                    <am3d:preTrans dx="1097" dy="-18000000" dz="6739"/>
                    <am3d:scale>
                      <am3d:sx n="1000000" d="1000000"/>
                      <am3d:sy n="1000000" d="1000000"/>
                      <am3d:sz n="1000000" d="1000000"/>
                    </am3d:scale>
                    <am3d:rot ax="506473" ay="-1432520" az="-20624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-model 10" descr="Exclamation Mark">
                <a:extLst>
                  <a:ext uri="{FF2B5EF4-FFF2-40B4-BE49-F238E27FC236}">
                    <a16:creationId xmlns:a16="http://schemas.microsoft.com/office/drawing/2014/main" id="{67BB566F-7618-49D6-BC91-D0296AEAB8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87427" y="1028699"/>
                <a:ext cx="1971289" cy="517106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569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BA8FE4-1A47-474F-A430-DA69BB923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Vervelend!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8D88787-2304-4553-BDCB-1FF0C4826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00" y="1800002"/>
            <a:ext cx="8584381" cy="1422170"/>
          </a:xfrm>
        </p:spPr>
        <p:txBody>
          <a:bodyPr/>
          <a:lstStyle/>
          <a:p>
            <a:r>
              <a:rPr lang="nl-NL" dirty="0"/>
              <a:t>Of juist handig!</a:t>
            </a:r>
          </a:p>
          <a:p>
            <a:r>
              <a:rPr lang="nl-NL" dirty="0"/>
              <a:t>Besef je</a:t>
            </a:r>
          </a:p>
          <a:p>
            <a:pPr lvl="1"/>
            <a:r>
              <a:rPr lang="nl-NL" b="1" dirty="0"/>
              <a:t>hoe</a:t>
            </a:r>
            <a:r>
              <a:rPr lang="nl-NL" dirty="0"/>
              <a:t> je de resultaten aan elkaar knoopt</a:t>
            </a:r>
          </a:p>
          <a:p>
            <a:pPr lvl="1"/>
            <a:r>
              <a:rPr lang="nl-NL" b="1" dirty="0"/>
              <a:t>Wanneer</a:t>
            </a:r>
            <a:r>
              <a:rPr lang="nl-NL" dirty="0"/>
              <a:t> je de resultaten aan elkaar knoop</a:t>
            </a:r>
          </a:p>
          <a:p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6FC121B1-3753-4E8A-BEE6-13CE97F8F716}"/>
              </a:ext>
            </a:extLst>
          </p:cNvPr>
          <p:cNvSpPr txBox="1"/>
          <p:nvPr/>
        </p:nvSpPr>
        <p:spPr>
          <a:xfrm>
            <a:off x="424543" y="3222172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woord[0].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 +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8529BBB5-AB0F-407B-942F-BEEEAE758CE5}"/>
              </a:ext>
            </a:extLst>
          </p:cNvPr>
          <p:cNvSpPr txBox="1"/>
          <p:nvPr/>
        </p:nvSpPr>
        <p:spPr>
          <a:xfrm>
            <a:off x="424543" y="5018314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 + woord[0].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E376B92-C851-4CA8-A0F5-36FF0AC81639}"/>
              </a:ext>
            </a:extLst>
          </p:cNvPr>
          <p:cNvSpPr txBox="1"/>
          <p:nvPr/>
        </p:nvSpPr>
        <p:spPr>
          <a:xfrm>
            <a:off x="9006590" y="5572312"/>
            <a:ext cx="1811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b="1" dirty="0"/>
              <a:t>“achterstevoren”</a:t>
            </a:r>
            <a:endParaRPr lang="en-NL" b="1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25142B43-3CFB-4071-BCF1-629B185C0044}"/>
              </a:ext>
            </a:extLst>
          </p:cNvPr>
          <p:cNvSpPr txBox="1"/>
          <p:nvPr/>
        </p:nvSpPr>
        <p:spPr>
          <a:xfrm>
            <a:off x="9319239" y="3776170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b="1" dirty="0"/>
              <a:t>“normaal”</a:t>
            </a:r>
            <a:endParaRPr lang="en-NL" b="1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CE3F3BD-CBAB-4DB6-B32A-0140801B1EB2}"/>
              </a:ext>
            </a:extLst>
          </p:cNvPr>
          <p:cNvSpPr txBox="1"/>
          <p:nvPr/>
        </p:nvSpPr>
        <p:spPr>
          <a:xfrm>
            <a:off x="9006590" y="533400"/>
            <a:ext cx="2217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(BCD) + A</a:t>
            </a:r>
          </a:p>
          <a:p>
            <a:r>
              <a:rPr lang="nl-NL" dirty="0"/>
              <a:t>(CD) + B +A</a:t>
            </a:r>
          </a:p>
          <a:p>
            <a:r>
              <a:rPr lang="nl-NL" dirty="0"/>
              <a:t>(D) + C + B+ A</a:t>
            </a:r>
          </a:p>
          <a:p>
            <a:r>
              <a:rPr lang="nl-NL" dirty="0"/>
              <a:t>DCBA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830955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FB0A94-D26F-4696-B997-1DB8C43DA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Behandel het huidige element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30C8FAC-C2CC-42AE-A0FE-4B08F38E4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800001"/>
            <a:ext cx="7794171" cy="342901"/>
          </a:xfrm>
        </p:spPr>
        <p:txBody>
          <a:bodyPr/>
          <a:lstStyle/>
          <a:p>
            <a:r>
              <a:rPr lang="nl-NL" dirty="0"/>
              <a:t>Wat moet je doen met het huidige element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F3415E5B-8B2C-4E0A-A41E-716BF55496F4}"/>
              </a:ext>
            </a:extLst>
          </p:cNvPr>
          <p:cNvSpPr txBox="1"/>
          <p:nvPr/>
        </p:nvSpPr>
        <p:spPr>
          <a:xfrm>
            <a:off x="0" y="2329543"/>
            <a:ext cx="6226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Som([1,2,3,4]) = som([1]) + som([2,3,4])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AD4715BD-00D4-4392-8E58-E3C607859CC1}"/>
              </a:ext>
            </a:extLst>
          </p:cNvPr>
          <p:cNvSpPr txBox="1"/>
          <p:nvPr/>
        </p:nvSpPr>
        <p:spPr>
          <a:xfrm>
            <a:off x="1235528" y="3596620"/>
            <a:ext cx="3853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="1" dirty="0">
                <a:solidFill>
                  <a:schemeClr val="tx2">
                    <a:lumMod val="75000"/>
                  </a:schemeClr>
                </a:solidFill>
              </a:rPr>
              <a:t>Huidige Element</a:t>
            </a:r>
            <a:endParaRPr lang="en-NL" sz="28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Pijl: omlaag 5">
            <a:extLst>
              <a:ext uri="{FF2B5EF4-FFF2-40B4-BE49-F238E27FC236}">
                <a16:creationId xmlns:a16="http://schemas.microsoft.com/office/drawing/2014/main" id="{6B916426-F62B-42FC-A12A-8436553AB5EA}"/>
              </a:ext>
            </a:extLst>
          </p:cNvPr>
          <p:cNvSpPr/>
          <p:nvPr/>
        </p:nvSpPr>
        <p:spPr>
          <a:xfrm flipV="1">
            <a:off x="2993571" y="2698874"/>
            <a:ext cx="337458" cy="9042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122E7C72-2BB2-44EF-8E85-831FA42BB130}"/>
              </a:ext>
            </a:extLst>
          </p:cNvPr>
          <p:cNvSpPr txBox="1">
            <a:spLocks/>
          </p:cNvSpPr>
          <p:nvPr/>
        </p:nvSpPr>
        <p:spPr>
          <a:xfrm>
            <a:off x="228600" y="4372198"/>
            <a:ext cx="3995057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som([1]) == 1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46FD9B12-D95E-4447-99F4-650CA16E32FB}"/>
              </a:ext>
            </a:extLst>
          </p:cNvPr>
          <p:cNvSpPr txBox="1">
            <a:spLocks/>
          </p:cNvSpPr>
          <p:nvPr/>
        </p:nvSpPr>
        <p:spPr>
          <a:xfrm>
            <a:off x="228600" y="5017585"/>
            <a:ext cx="5758543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klein(“A”) == “A”.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 == “a”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EAF12DDA-D1BB-4543-BB70-3EA2D704423F}"/>
              </a:ext>
            </a:extLst>
          </p:cNvPr>
          <p:cNvSpPr txBox="1">
            <a:spLocks/>
          </p:cNvSpPr>
          <p:nvPr/>
        </p:nvSpPr>
        <p:spPr>
          <a:xfrm>
            <a:off x="6226629" y="5073614"/>
            <a:ext cx="5268686" cy="230841"/>
          </a:xfrm>
          <a:prstGeom prst="rect">
            <a:avLst/>
          </a:prstGeom>
        </p:spPr>
        <p:txBody>
          <a:bodyPr vert="horz" lIns="0" tIns="0" rIns="0" bIns="0" rtlCol="0">
            <a:normAutofit fontScale="77500" lnSpcReduction="200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/>
              <a:t>LET OP: het gaat hier om STRINGS en niet om losse CHAR!</a:t>
            </a:r>
            <a:endParaRPr lang="en-NL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F0D88638-E622-47A1-80E6-B92AF86E9570}"/>
              </a:ext>
            </a:extLst>
          </p:cNvPr>
          <p:cNvSpPr txBox="1"/>
          <p:nvPr/>
        </p:nvSpPr>
        <p:spPr>
          <a:xfrm>
            <a:off x="5987143" y="2329543"/>
            <a:ext cx="6226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Som([1,2,3,4]) = som(1) + som([2,3,4])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93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405A79-833E-47B6-9CDE-73D4E018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Bepaal resultaat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4883F7E-7581-4F14-9367-EDE9BF9A0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00" y="1800002"/>
            <a:ext cx="8584381" cy="342900"/>
          </a:xfrm>
        </p:spPr>
        <p:txBody>
          <a:bodyPr/>
          <a:lstStyle/>
          <a:p>
            <a:r>
              <a:rPr lang="nl-NL" dirty="0"/>
              <a:t>Je roept dus NIET de functie aan voor het huidige element!</a:t>
            </a:r>
          </a:p>
          <a:p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65453C2A-8EDB-4BB0-A689-E3F100D1C0F0}"/>
              </a:ext>
            </a:extLst>
          </p:cNvPr>
          <p:cNvSpPr txBox="1"/>
          <p:nvPr/>
        </p:nvSpPr>
        <p:spPr>
          <a:xfrm>
            <a:off x="402772" y="2314039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klein(woord[0]) +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Kruis 6">
            <a:extLst>
              <a:ext uri="{FF2B5EF4-FFF2-40B4-BE49-F238E27FC236}">
                <a16:creationId xmlns:a16="http://schemas.microsoft.com/office/drawing/2014/main" id="{81CB9956-D7F1-49BA-8219-9F0BD8028402}"/>
              </a:ext>
            </a:extLst>
          </p:cNvPr>
          <p:cNvSpPr/>
          <p:nvPr/>
        </p:nvSpPr>
        <p:spPr>
          <a:xfrm rot="2152293">
            <a:off x="2795637" y="2086888"/>
            <a:ext cx="1730829" cy="1654629"/>
          </a:xfrm>
          <a:prstGeom prst="plus">
            <a:avLst>
              <a:gd name="adj" fmla="val 4210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6ECEAFB-DB4B-4E7F-BB6B-3C7BE163E0A3}"/>
              </a:ext>
            </a:extLst>
          </p:cNvPr>
          <p:cNvSpPr txBox="1"/>
          <p:nvPr/>
        </p:nvSpPr>
        <p:spPr>
          <a:xfrm>
            <a:off x="500743" y="4669054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woord[0].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 +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-model 8" descr="Green checkmark">
                <a:extLst>
                  <a:ext uri="{FF2B5EF4-FFF2-40B4-BE49-F238E27FC236}">
                    <a16:creationId xmlns:a16="http://schemas.microsoft.com/office/drawing/2014/main" id="{35AC0CD5-A0F0-4490-BBE9-7F9ED4FAAFB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22256719"/>
                  </p:ext>
                </p:extLst>
              </p:nvPr>
            </p:nvGraphicFramePr>
            <p:xfrm>
              <a:off x="5428327" y="3327460"/>
              <a:ext cx="4161611" cy="344121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61611" cy="3441218"/>
                    </a:xfrm>
                    <a:prstGeom prst="rect">
                      <a:avLst/>
                    </a:prstGeom>
                  </am3d:spPr>
                  <am3d:camera>
                    <am3d:pos x="0" y="0" z="6563663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6523" d="1000000"/>
                    <am3d:preTrans dx="0" dy="-14800077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-model 8" descr="Green checkmark">
                <a:extLst>
                  <a:ext uri="{FF2B5EF4-FFF2-40B4-BE49-F238E27FC236}">
                    <a16:creationId xmlns:a16="http://schemas.microsoft.com/office/drawing/2014/main" id="{35AC0CD5-A0F0-4490-BBE9-7F9ED4FAAF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28327" y="3327460"/>
                <a:ext cx="4161611" cy="344121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3011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A21B9-3480-483D-ACF0-DEE5E65ED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Stoppen!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E97017-8C1A-4C5C-882F-CD27543A6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1" y="1800002"/>
            <a:ext cx="9231086" cy="3109456"/>
          </a:xfrm>
        </p:spPr>
        <p:txBody>
          <a:bodyPr/>
          <a:lstStyle/>
          <a:p>
            <a:r>
              <a:rPr lang="nl-NL" dirty="0"/>
              <a:t>Hoe en wanneer stoppen?!</a:t>
            </a:r>
          </a:p>
          <a:p>
            <a:pPr lvl="1"/>
            <a:r>
              <a:rPr lang="nl-NL" dirty="0"/>
              <a:t>“Stopconditie”</a:t>
            </a:r>
          </a:p>
          <a:p>
            <a:r>
              <a:rPr lang="nl-NL" dirty="0"/>
              <a:t>Weet wanneer je “rest” leeg is ( ‘is op’)</a:t>
            </a:r>
          </a:p>
          <a:p>
            <a:pPr lvl="1"/>
            <a:r>
              <a:rPr lang="nl-NL" dirty="0"/>
              <a:t>Bij een lijst: een leeg element</a:t>
            </a:r>
          </a:p>
          <a:p>
            <a:pPr lvl="1"/>
            <a:r>
              <a:rPr lang="nl-NL" dirty="0"/>
              <a:t>Bij getallen: vaak getal == nul</a:t>
            </a:r>
          </a:p>
          <a:p>
            <a:endParaRPr lang="nl-NL" dirty="0"/>
          </a:p>
          <a:p>
            <a:r>
              <a:rPr lang="nl-NL" dirty="0"/>
              <a:t>Wat te doen bij stoppen?!</a:t>
            </a:r>
          </a:p>
          <a:p>
            <a:pPr lvl="1"/>
            <a:r>
              <a:rPr lang="nl-NL" dirty="0"/>
              <a:t>Bepaal een resultaat dat het resultaat niet beïnvloed!</a:t>
            </a:r>
          </a:p>
          <a:p>
            <a:pPr lvl="1"/>
            <a:r>
              <a:rPr lang="nl-NL" dirty="0"/>
              <a:t>Stop de recursie</a:t>
            </a:r>
            <a:endParaRPr lang="en-NL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039BC92-095A-45ED-AFB9-3E6AD1560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000" y="0"/>
            <a:ext cx="2654376" cy="4027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4773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780D4-049B-4207-B58B-CB1C559A6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Stoppen maar!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B398114D-CB6E-4683-B44F-9B76DFDD8D8B}"/>
              </a:ext>
            </a:extLst>
          </p:cNvPr>
          <p:cNvSpPr txBox="1"/>
          <p:nvPr/>
        </p:nvSpPr>
        <p:spPr>
          <a:xfrm>
            <a:off x="163286" y="2013857"/>
            <a:ext cx="366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“Martin” + “” == “Martin”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56775A3-6B4A-44A5-A16F-0386F8EB5F3E}"/>
              </a:ext>
            </a:extLst>
          </p:cNvPr>
          <p:cNvSpPr txBox="1"/>
          <p:nvPr/>
        </p:nvSpPr>
        <p:spPr>
          <a:xfrm>
            <a:off x="163286" y="2513035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7 + 0 == 7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242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DB2552-D317-4427-AFE0-DB42F74C9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Recept: Recursie is de lus!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3C5A4A-9FBD-4E4D-823D-D234FEEDF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00" y="1800002"/>
            <a:ext cx="9334286" cy="303325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nl-NL" dirty="0"/>
              <a:t>Wat is de stop-conditie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geef ik terug als ik stop?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is het huidige element?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moet ik met dat element doen? </a:t>
            </a:r>
            <a:r>
              <a:rPr lang="nl-NL" dirty="0">
                <a:sym typeface="Wingdings" panose="05000000000000000000" pitchFamily="2" charset="2"/>
              </a:rPr>
              <a:t> </a:t>
            </a:r>
            <a:r>
              <a:rPr lang="nl-NL" sz="1800" i="1" dirty="0">
                <a:sym typeface="Wingdings" panose="05000000000000000000" pitchFamily="2" charset="2"/>
              </a:rPr>
              <a:t>Dit is de eigenlijke werking van je functie!</a:t>
            </a:r>
            <a:endParaRPr lang="nl-NL" i="1" dirty="0"/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Bepaal het restant wat nog berekend moet worden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Roep de recursie aan met het restant als input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Vang het resultaat op van deze berekening (punt 6)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Combineer het resultaat van 4 en 7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Geef het resultaat van 8 terug via ‘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nl-NL" dirty="0"/>
              <a:t>’</a:t>
            </a:r>
          </a:p>
          <a:p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933B1BBE-E03D-4F36-A601-713C401E29D9}"/>
              </a:ext>
            </a:extLst>
          </p:cNvPr>
          <p:cNvSpPr txBox="1"/>
          <p:nvPr/>
        </p:nvSpPr>
        <p:spPr>
          <a:xfrm>
            <a:off x="566057" y="5246914"/>
            <a:ext cx="726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LET OP: in ‘normale’ recursie zit geen andere lus zoals </a:t>
            </a:r>
            <a:r>
              <a:rPr lang="nl-NL" dirty="0" err="1"/>
              <a:t>for</a:t>
            </a:r>
            <a:r>
              <a:rPr lang="nl-NL" dirty="0"/>
              <a:t>/</a:t>
            </a:r>
            <a:r>
              <a:rPr lang="nl-NL" dirty="0" err="1"/>
              <a:t>while</a:t>
            </a:r>
            <a:r>
              <a:rPr lang="nl-NL" dirty="0"/>
              <a:t>/</a:t>
            </a:r>
            <a:r>
              <a:rPr lang="nl-NL" dirty="0" err="1"/>
              <a:t>foreach</a:t>
            </a:r>
            <a:r>
              <a:rPr lang="nl-NL" dirty="0"/>
              <a:t> </a:t>
            </a:r>
            <a:r>
              <a:rPr lang="nl-NL" dirty="0" err="1"/>
              <a:t>etc</a:t>
            </a:r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AE0BBDA-82F2-4B1E-9991-BD7213345A4F}"/>
              </a:ext>
            </a:extLst>
          </p:cNvPr>
          <p:cNvSpPr txBox="1"/>
          <p:nvPr/>
        </p:nvSpPr>
        <p:spPr>
          <a:xfrm>
            <a:off x="4278086" y="5593674"/>
            <a:ext cx="3161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400" dirty="0"/>
              <a:t>Bij backtracking met recursie kan dat wel</a:t>
            </a:r>
            <a:endParaRPr lang="en-NL" sz="1400" dirty="0"/>
          </a:p>
        </p:txBody>
      </p:sp>
    </p:spTree>
    <p:extLst>
      <p:ext uri="{BB962C8B-B14F-4D97-AF65-F5344CB8AC3E}">
        <p14:creationId xmlns:p14="http://schemas.microsoft.com/office/powerpoint/2010/main" val="768484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8B5BFE-469D-40DE-A8E6-37D7C87BB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Loops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5C6DB-7E47-438B-BB0A-A15F266D8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Wat is het verschil</a:t>
            </a:r>
          </a:p>
          <a:p>
            <a:pPr lvl="1"/>
            <a:r>
              <a:rPr lang="nl-NL" dirty="0"/>
              <a:t>Klassieke FOR-lus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(int i=0; i&lt; 10;i++) {}</a:t>
            </a:r>
          </a:p>
          <a:p>
            <a:pPr lvl="1"/>
            <a:r>
              <a:rPr lang="nl-NL" dirty="0"/>
              <a:t>WHILE-lus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(! found) {}</a:t>
            </a:r>
          </a:p>
          <a:p>
            <a:pPr lvl="1"/>
            <a:r>
              <a:rPr lang="nl-NL" dirty="0"/>
              <a:t>Do-WHILE</a:t>
            </a:r>
          </a:p>
          <a:p>
            <a:pPr lvl="2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do {}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(!found)</a:t>
            </a:r>
          </a:p>
          <a:p>
            <a:pPr lvl="1"/>
            <a:r>
              <a:rPr lang="nl-NL" dirty="0"/>
              <a:t>FOR EACH 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(string item in items) {}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215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8B5BFE-469D-40DE-A8E6-37D7C87BB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Loops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5C6DB-7E47-438B-BB0A-A15F266D8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Wat is het verschil</a:t>
            </a:r>
          </a:p>
          <a:p>
            <a:pPr lvl="1"/>
            <a:r>
              <a:rPr lang="nl-NL" dirty="0"/>
              <a:t>Klassieke FOR-lus</a:t>
            </a:r>
          </a:p>
          <a:p>
            <a:pPr lvl="2"/>
            <a:r>
              <a:rPr lang="nl-NL" dirty="0"/>
              <a:t>Je weet precies hoe vaak (in dit geval 10x)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(int i=0; i&lt; 10;i++) {}</a:t>
            </a:r>
          </a:p>
          <a:p>
            <a:pPr lvl="1"/>
            <a:r>
              <a:rPr lang="nl-NL" dirty="0"/>
              <a:t>WHILE-lus</a:t>
            </a:r>
          </a:p>
          <a:p>
            <a:pPr lvl="2"/>
            <a:r>
              <a:rPr lang="nl-NL" dirty="0"/>
              <a:t>Je weet niet precies hoe vaak (kan ook nul zijn)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(! found) {}</a:t>
            </a:r>
          </a:p>
          <a:p>
            <a:pPr lvl="1"/>
            <a:r>
              <a:rPr lang="nl-NL" dirty="0"/>
              <a:t>Do-WHILE</a:t>
            </a:r>
          </a:p>
          <a:p>
            <a:pPr lvl="2"/>
            <a:r>
              <a:rPr lang="nl-NL" dirty="0"/>
              <a:t>Je weet niet hoe vaak (maar in ieder geval 1x)</a:t>
            </a:r>
          </a:p>
          <a:p>
            <a:pPr lvl="2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do {}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(!found)</a:t>
            </a:r>
          </a:p>
          <a:p>
            <a:pPr lvl="1"/>
            <a:r>
              <a:rPr lang="nl-NL" dirty="0"/>
              <a:t>FOR EACH </a:t>
            </a:r>
          </a:p>
          <a:p>
            <a:pPr lvl="2"/>
            <a:r>
              <a:rPr lang="nl-NL" dirty="0"/>
              <a:t>Behandel alle elementen uit een lijst/array/collectie op exact dezelfde manier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(string item in items) {}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057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58790-3A47-464F-9B0B-9184D5E6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Booleaanse Logica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6B54E1-5C42-4A1E-BF30-86ED1EDD2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30" y="1800001"/>
            <a:ext cx="6716484" cy="4264025"/>
          </a:xfrm>
        </p:spPr>
        <p:txBody>
          <a:bodyPr>
            <a:normAutofit lnSpcReduction="10000"/>
          </a:bodyPr>
          <a:lstStyle/>
          <a:p>
            <a:r>
              <a:rPr lang="nl-NL" dirty="0"/>
              <a:t>Booleaanse Logica</a:t>
            </a:r>
          </a:p>
          <a:p>
            <a:pPr lvl="1"/>
            <a:r>
              <a:rPr lang="nl-NL" dirty="0"/>
              <a:t>Combinatie van beweringen die WAAR of ONWAAR oplevert</a:t>
            </a:r>
          </a:p>
          <a:p>
            <a:pPr lvl="2"/>
            <a:r>
              <a:rPr lang="nl-NL" dirty="0"/>
              <a:t>10 is kleiner dan 11</a:t>
            </a:r>
          </a:p>
          <a:p>
            <a:pPr lvl="2"/>
            <a:r>
              <a:rPr lang="nl-NL" dirty="0"/>
              <a:t>12 is groter dan 6</a:t>
            </a:r>
          </a:p>
          <a:p>
            <a:pPr lvl="2"/>
            <a:r>
              <a:rPr lang="nl-NL" dirty="0"/>
              <a:t>25 januari valt op een dinsdag</a:t>
            </a:r>
          </a:p>
          <a:p>
            <a:r>
              <a:rPr lang="nl-NL" dirty="0"/>
              <a:t>Combinaties</a:t>
            </a:r>
          </a:p>
          <a:p>
            <a:pPr lvl="1"/>
            <a:r>
              <a:rPr lang="nl-NL" sz="1900" dirty="0">
                <a:highlight>
                  <a:srgbClr val="FFFF00"/>
                </a:highlight>
              </a:rPr>
              <a:t>10 is kleiner dan 11</a:t>
            </a:r>
            <a:r>
              <a:rPr lang="nl-NL" sz="1900" dirty="0"/>
              <a:t> EN </a:t>
            </a:r>
            <a:r>
              <a:rPr lang="nl-NL" sz="1900" dirty="0">
                <a:highlight>
                  <a:srgbClr val="00FFFF"/>
                </a:highlight>
              </a:rPr>
              <a:t>morgen is het woensdag</a:t>
            </a:r>
            <a:r>
              <a:rPr lang="nl-NL" sz="1900" dirty="0"/>
              <a:t> </a:t>
            </a:r>
            <a:r>
              <a:rPr lang="nl-NL" sz="1900" dirty="0">
                <a:sym typeface="Wingdings" panose="05000000000000000000" pitchFamily="2" charset="2"/>
              </a:rPr>
              <a:t> WAAR EN ONWAAR</a:t>
            </a:r>
            <a:endParaRPr lang="nl-NL" sz="1900" dirty="0"/>
          </a:p>
          <a:p>
            <a:r>
              <a:rPr lang="nl-NL" dirty="0"/>
              <a:t>Operators</a:t>
            </a:r>
          </a:p>
          <a:p>
            <a:pPr lvl="1"/>
            <a:r>
              <a:rPr lang="nl-NL" dirty="0"/>
              <a:t>EN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, &amp;&amp;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OF (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or, ||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NIET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!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Exclusieve OF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^</a:t>
            </a:r>
            <a:r>
              <a:rPr lang="nl-NL" dirty="0"/>
              <a:t>)</a:t>
            </a:r>
          </a:p>
          <a:p>
            <a:pPr lvl="1"/>
            <a:endParaRPr lang="nl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BEFEBDED-A87C-491E-BF9B-17389E6D1E10}"/>
              </a:ext>
            </a:extLst>
          </p:cNvPr>
          <p:cNvSpPr txBox="1"/>
          <p:nvPr/>
        </p:nvSpPr>
        <p:spPr>
          <a:xfrm>
            <a:off x="250371" y="6417692"/>
            <a:ext cx="1136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https://docs.microsoft.com/en-us/dotnet/csharp/language-reference/operators/boolean-logical-operators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35843311-68FC-47B7-B06E-F55F86F23768}"/>
              </a:ext>
            </a:extLst>
          </p:cNvPr>
          <p:cNvSpPr txBox="1">
            <a:spLocks/>
          </p:cNvSpPr>
          <p:nvPr/>
        </p:nvSpPr>
        <p:spPr>
          <a:xfrm>
            <a:off x="7772401" y="1908175"/>
            <a:ext cx="4419599" cy="42640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Expressies:</a:t>
            </a:r>
          </a:p>
          <a:p>
            <a:pPr lvl="1"/>
            <a:r>
              <a:rPr lang="nl-NL" dirty="0"/>
              <a:t>Is gelijk aan (==)</a:t>
            </a:r>
          </a:p>
          <a:p>
            <a:pPr lvl="1"/>
            <a:r>
              <a:rPr lang="nl-NL" dirty="0"/>
              <a:t>Is niet gelijk aan (!=)</a:t>
            </a:r>
          </a:p>
          <a:p>
            <a:pPr lvl="1"/>
            <a:r>
              <a:rPr lang="nl-NL" dirty="0"/>
              <a:t>Is groter dan (&gt;=)</a:t>
            </a:r>
          </a:p>
          <a:p>
            <a:pPr lvl="1"/>
            <a:r>
              <a:rPr lang="nl-NL" dirty="0"/>
              <a:t>Is kleiner dan (&lt;=)</a:t>
            </a:r>
          </a:p>
          <a:p>
            <a:pPr marL="144000" lvl="1" indent="0">
              <a:buNone/>
            </a:pPr>
            <a:endParaRPr lang="nl-NL" dirty="0"/>
          </a:p>
          <a:p>
            <a:pPr marL="144000" lvl="1" indent="0">
              <a:buNone/>
            </a:pPr>
            <a:r>
              <a:rPr lang="nl-NL" dirty="0"/>
              <a:t>In Javascript kennen we ook:</a:t>
            </a:r>
          </a:p>
          <a:p>
            <a:pPr lvl="1">
              <a:buFontTx/>
              <a:buChar char="-"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===</a:t>
            </a:r>
            <a:r>
              <a:rPr lang="nl-NL" dirty="0"/>
              <a:t> </a:t>
            </a:r>
            <a:r>
              <a:rPr lang="nl-NL" dirty="0">
                <a:sym typeface="Wingdings" panose="05000000000000000000" pitchFamily="2" charset="2"/>
              </a:rPr>
              <a:t> </a:t>
            </a:r>
            <a:r>
              <a:rPr lang="nl-NL" dirty="0"/>
              <a:t>Is exact gelijk aan (waarde + type)</a:t>
            </a:r>
          </a:p>
          <a:p>
            <a:pPr lvl="1">
              <a:buFontTx/>
              <a:buChar char="-"/>
            </a:pPr>
            <a:r>
              <a:rPr lang="nl-NL" dirty="0"/>
              <a:t>!== </a:t>
            </a:r>
            <a:r>
              <a:rPr lang="nl-NL" dirty="0">
                <a:sym typeface="Wingdings" panose="05000000000000000000" pitchFamily="2" charset="2"/>
              </a:rPr>
              <a:t> Is niet exact gelijk aan (type + waarde zijn ongelijk)</a:t>
            </a:r>
            <a:endParaRPr lang="nl-NL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93467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58790-3A47-464F-9B0B-9184D5E6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Booleaanse Logica - 2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6B54E1-5C42-4A1E-BF30-86ED1EDD2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De volgende constructies leunen op Booleaanse Logica</a:t>
            </a:r>
          </a:p>
          <a:p>
            <a:pPr lvl="1"/>
            <a:r>
              <a:rPr lang="nl-NL" dirty="0"/>
              <a:t>IF – ELSE</a:t>
            </a:r>
          </a:p>
          <a:p>
            <a:pPr lvl="1"/>
            <a:r>
              <a:rPr lang="nl-NL" dirty="0"/>
              <a:t>WHILE</a:t>
            </a:r>
          </a:p>
          <a:p>
            <a:pPr lvl="1"/>
            <a:r>
              <a:rPr lang="nl-NL" dirty="0"/>
              <a:t>DO – WHILE</a:t>
            </a:r>
          </a:p>
          <a:p>
            <a:pPr lvl="1"/>
            <a:r>
              <a:rPr lang="nl-NL" dirty="0" err="1"/>
              <a:t>Ternary</a:t>
            </a:r>
            <a:r>
              <a:rPr lang="nl-NL" dirty="0"/>
              <a:t> Operator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? True-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false-result</a:t>
            </a:r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dirty="0"/>
              <a:t>Let op </a:t>
            </a:r>
            <a:r>
              <a:rPr lang="nl-NL" dirty="0" err="1"/>
              <a:t>Conditional</a:t>
            </a:r>
            <a:r>
              <a:rPr lang="nl-NL" dirty="0"/>
              <a:t> AND</a:t>
            </a:r>
          </a:p>
          <a:p>
            <a:pPr lvl="1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(expr1 &amp;&amp; expr2)</a:t>
            </a:r>
          </a:p>
          <a:p>
            <a:pPr lvl="1"/>
            <a:r>
              <a:rPr lang="nl-NL" dirty="0"/>
              <a:t>Als expr1 == FALSE is zal expr2 nooit bekeken worden</a:t>
            </a:r>
          </a:p>
          <a:p>
            <a:pPr lvl="1"/>
            <a:r>
              <a:rPr lang="nl-NL" dirty="0"/>
              <a:t>Let op: als expr2 dus een functie is, wordt deze nooit aangeroepen!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E29A7B4-F5C6-4DB3-9CB1-8AC4399F2297}"/>
              </a:ext>
            </a:extLst>
          </p:cNvPr>
          <p:cNvSpPr txBox="1"/>
          <p:nvPr/>
        </p:nvSpPr>
        <p:spPr>
          <a:xfrm>
            <a:off x="0" y="6465995"/>
            <a:ext cx="12115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https://docs.microsoft.com/en-us/dotnet/csharp/language-reference/operators/conditional-operator</a:t>
            </a:r>
          </a:p>
        </p:txBody>
      </p:sp>
    </p:spTree>
    <p:extLst>
      <p:ext uri="{BB962C8B-B14F-4D97-AF65-F5344CB8AC3E}">
        <p14:creationId xmlns:p14="http://schemas.microsoft.com/office/powerpoint/2010/main" val="1355606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</a:t>
            </a:r>
            <a:endParaRPr lang="en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3F7280D9-9408-4685-B5EF-CDEC0EBBA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Recursie is het mechanisme waarbij een probleem wordt opgedeeld in twee delen:</a:t>
            </a:r>
          </a:p>
          <a:p>
            <a:pPr lvl="1"/>
            <a:r>
              <a:rPr lang="nl-NL" dirty="0"/>
              <a:t>Een oplossing voor deelprobleem voor 1 geval</a:t>
            </a:r>
          </a:p>
          <a:p>
            <a:pPr lvl="2"/>
            <a:r>
              <a:rPr lang="nl-NL" dirty="0"/>
              <a:t>Gecombineerd met</a:t>
            </a:r>
          </a:p>
          <a:p>
            <a:pPr lvl="1"/>
            <a:r>
              <a:rPr lang="nl-NL" dirty="0"/>
              <a:t>Een oplossing voor de resterende delen</a:t>
            </a:r>
          </a:p>
          <a:p>
            <a:r>
              <a:rPr lang="nl-NL" dirty="0"/>
              <a:t>Voorbeelden:</a:t>
            </a:r>
          </a:p>
          <a:p>
            <a:pPr lvl="1"/>
            <a:r>
              <a:rPr lang="nl-NL" dirty="0"/>
              <a:t>Met een lijst: van het eerste element, gecombineerd met het probleem van de rest van de lijst</a:t>
            </a:r>
          </a:p>
          <a:p>
            <a:pPr lvl="1"/>
            <a:r>
              <a:rPr lang="nl-NL" dirty="0"/>
              <a:t>Met getallen: het probleem van getal </a:t>
            </a:r>
            <a:r>
              <a:rPr lang="nl-NL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nl-NL" dirty="0"/>
              <a:t>, gecombineerd met alle getallen kleiner dan </a:t>
            </a:r>
            <a:r>
              <a:rPr lang="nl-NL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nl-NL" dirty="0"/>
              <a:t>.</a:t>
            </a:r>
          </a:p>
          <a:p>
            <a:pPr lvl="1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73747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Optellen van 4 getallen</a:t>
            </a:r>
            <a:endParaRPr lang="en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/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1,2,3,4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(2,3,4)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blipFill>
                <a:blip r:embed="rId3"/>
                <a:stretch>
                  <a:fillRect r="-283" b="-15385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/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/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blipFill>
                <a:blip r:embed="rId5"/>
                <a:stretch>
                  <a:fillRect r="-172"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/>
              <p:nvPr/>
            </p:nvSpPr>
            <p:spPr>
              <a:xfrm>
                <a:off x="8145244" y="5772090"/>
                <a:ext cx="247921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(0)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45244" y="5772090"/>
                <a:ext cx="2479213" cy="400110"/>
              </a:xfrm>
              <a:prstGeom prst="rect">
                <a:avLst/>
              </a:prstGeom>
              <a:blipFill>
                <a:blip r:embed="rId6"/>
                <a:stretch>
                  <a:fillRect b="-13636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/>
              <p:nvPr/>
            </p:nvSpPr>
            <p:spPr>
              <a:xfrm>
                <a:off x="533400" y="2765092"/>
                <a:ext cx="5562600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2765092"/>
                <a:ext cx="5562600" cy="87049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kstvak 2">
                <a:extLst>
                  <a:ext uri="{FF2B5EF4-FFF2-40B4-BE49-F238E27FC236}">
                    <a16:creationId xmlns:a16="http://schemas.microsoft.com/office/drawing/2014/main" id="{4CFB6965-298F-420F-BB6E-A6C2F48D544F}"/>
                  </a:ext>
                </a:extLst>
              </p:cNvPr>
              <p:cNvSpPr txBox="1"/>
              <p:nvPr/>
            </p:nvSpPr>
            <p:spPr>
              <a:xfrm>
                <a:off x="337458" y="1673290"/>
                <a:ext cx="3233057" cy="90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3" name="Tekstvak 2">
                <a:extLst>
                  <a:ext uri="{FF2B5EF4-FFF2-40B4-BE49-F238E27FC236}">
                    <a16:creationId xmlns:a16="http://schemas.microsoft.com/office/drawing/2014/main" id="{4CFB6965-298F-420F-BB6E-A6C2F48D54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458" y="1673290"/>
                <a:ext cx="3233057" cy="90037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kstvak 8">
                <a:extLst>
                  <a:ext uri="{FF2B5EF4-FFF2-40B4-BE49-F238E27FC236}">
                    <a16:creationId xmlns:a16="http://schemas.microsoft.com/office/drawing/2014/main" id="{B9517353-84A4-4FBD-BE00-D9152D5C2F0A}"/>
                  </a:ext>
                </a:extLst>
              </p:cNvPr>
              <p:cNvSpPr txBox="1"/>
              <p:nvPr/>
            </p:nvSpPr>
            <p:spPr>
              <a:xfrm>
                <a:off x="9233816" y="6161314"/>
                <a:ext cx="247921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>
          <p:sp>
            <p:nvSpPr>
              <p:cNvPr id="9" name="Tekstvak 8">
                <a:extLst>
                  <a:ext uri="{FF2B5EF4-FFF2-40B4-BE49-F238E27FC236}">
                    <a16:creationId xmlns:a16="http://schemas.microsoft.com/office/drawing/2014/main" id="{B9517353-84A4-4FBD-BE00-D9152D5C2F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3816" y="6161314"/>
                <a:ext cx="2479213" cy="4001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7670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3</a:t>
            </a:r>
            <a:endParaRPr lang="en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/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1,2,3,4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(2,3,4)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blipFill>
                <a:blip r:embed="rId3"/>
                <a:stretch>
                  <a:fillRect r="-283" b="-15385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/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/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blipFill>
                <a:blip r:embed="rId5"/>
                <a:stretch>
                  <a:fillRect r="-172"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/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/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/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=3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Verbindingslijn: gebogen 4">
            <a:extLst>
              <a:ext uri="{FF2B5EF4-FFF2-40B4-BE49-F238E27FC236}">
                <a16:creationId xmlns:a16="http://schemas.microsoft.com/office/drawing/2014/main" id="{430244A9-E27E-432F-B9D7-CDCDEDD74A5B}"/>
              </a:ext>
            </a:extLst>
          </p:cNvPr>
          <p:cNvCxnSpPr>
            <a:stCxn id="16" idx="2"/>
            <a:endCxn id="20" idx="1"/>
          </p:cNvCxnSpPr>
          <p:nvPr/>
        </p:nvCxnSpPr>
        <p:spPr>
          <a:xfrm rot="16200000" flipH="1">
            <a:off x="3934021" y="2352117"/>
            <a:ext cx="445933" cy="14233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630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4</a:t>
            </a:r>
            <a:endParaRPr lang="en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/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1,2,3,4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(2,3,4)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blipFill>
                <a:blip r:embed="rId3"/>
                <a:stretch>
                  <a:fillRect r="-283" b="-15385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/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/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blipFill>
                <a:blip r:embed="rId5"/>
                <a:stretch>
                  <a:fillRect r="-172"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/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/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kstvak 1">
            <a:extLst>
              <a:ext uri="{FF2B5EF4-FFF2-40B4-BE49-F238E27FC236}">
                <a16:creationId xmlns:a16="http://schemas.microsoft.com/office/drawing/2014/main" id="{89CEFBF6-B3C2-4824-9C9E-ACA95AE97AEA}"/>
              </a:ext>
            </a:extLst>
          </p:cNvPr>
          <p:cNvSpPr txBox="1"/>
          <p:nvPr/>
        </p:nvSpPr>
        <p:spPr>
          <a:xfrm>
            <a:off x="9535758" y="57839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Verbindingslijn: gebogen 3">
            <a:extLst>
              <a:ext uri="{FF2B5EF4-FFF2-40B4-BE49-F238E27FC236}">
                <a16:creationId xmlns:a16="http://schemas.microsoft.com/office/drawing/2014/main" id="{54197B3B-BE0F-4389-8858-7303DE0CE4A9}"/>
              </a:ext>
            </a:extLst>
          </p:cNvPr>
          <p:cNvCxnSpPr>
            <a:cxnSpLocks/>
            <a:stCxn id="2" idx="0"/>
            <a:endCxn id="14" idx="3"/>
          </p:cNvCxnSpPr>
          <p:nvPr/>
        </p:nvCxnSpPr>
        <p:spPr>
          <a:xfrm rot="16200000" flipV="1">
            <a:off x="9306964" y="5405151"/>
            <a:ext cx="211951" cy="5457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FF228709-6399-4062-98B5-B57A5E2F0E73}"/>
              </a:ext>
            </a:extLst>
          </p:cNvPr>
          <p:cNvSpPr txBox="1"/>
          <p:nvPr/>
        </p:nvSpPr>
        <p:spPr>
          <a:xfrm>
            <a:off x="9898543" y="5402758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3+4 = 7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Verbindingslijn: gebogen 16">
            <a:extLst>
              <a:ext uri="{FF2B5EF4-FFF2-40B4-BE49-F238E27FC236}">
                <a16:creationId xmlns:a16="http://schemas.microsoft.com/office/drawing/2014/main" id="{1BCA37D3-C988-40C0-92BD-A4C60929C900}"/>
              </a:ext>
            </a:extLst>
          </p:cNvPr>
          <p:cNvCxnSpPr>
            <a:cxnSpLocks/>
            <a:stCxn id="12" idx="0"/>
            <a:endCxn id="13" idx="3"/>
          </p:cNvCxnSpPr>
          <p:nvPr/>
        </p:nvCxnSpPr>
        <p:spPr>
          <a:xfrm rot="16200000" flipV="1">
            <a:off x="8527195" y="3576798"/>
            <a:ext cx="152845" cy="34990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>
            <a:extLst>
              <a:ext uri="{FF2B5EF4-FFF2-40B4-BE49-F238E27FC236}">
                <a16:creationId xmlns:a16="http://schemas.microsoft.com/office/drawing/2014/main" id="{21854576-DBEF-4EDD-8F4F-0DB651F9B485}"/>
              </a:ext>
            </a:extLst>
          </p:cNvPr>
          <p:cNvSpPr txBox="1"/>
          <p:nvPr/>
        </p:nvSpPr>
        <p:spPr>
          <a:xfrm>
            <a:off x="10577511" y="5008249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2+7 = 9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Verbindingslijn: gebogen 18">
            <a:extLst>
              <a:ext uri="{FF2B5EF4-FFF2-40B4-BE49-F238E27FC236}">
                <a16:creationId xmlns:a16="http://schemas.microsoft.com/office/drawing/2014/main" id="{CF97002C-182E-4073-AB1D-A08B60888656}"/>
              </a:ext>
            </a:extLst>
          </p:cNvPr>
          <p:cNvCxnSpPr>
            <a:cxnSpLocks/>
            <a:stCxn id="18" idx="0"/>
            <a:endCxn id="11" idx="3"/>
          </p:cNvCxnSpPr>
          <p:nvPr/>
        </p:nvCxnSpPr>
        <p:spPr>
          <a:xfrm rot="16200000" flipV="1">
            <a:off x="7593435" y="1569560"/>
            <a:ext cx="141190" cy="67361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>
            <a:extLst>
              <a:ext uri="{FF2B5EF4-FFF2-40B4-BE49-F238E27FC236}">
                <a16:creationId xmlns:a16="http://schemas.microsoft.com/office/drawing/2014/main" id="{3521AD09-007B-4751-A2FB-3CAF3BD18C0B}"/>
              </a:ext>
            </a:extLst>
          </p:cNvPr>
          <p:cNvSpPr txBox="1"/>
          <p:nvPr/>
        </p:nvSpPr>
        <p:spPr>
          <a:xfrm>
            <a:off x="11123697" y="4652132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1+9= 10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/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=3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Verbindingslijn: gebogen 4">
            <a:extLst>
              <a:ext uri="{FF2B5EF4-FFF2-40B4-BE49-F238E27FC236}">
                <a16:creationId xmlns:a16="http://schemas.microsoft.com/office/drawing/2014/main" id="{430244A9-E27E-432F-B9D7-CDCDEDD74A5B}"/>
              </a:ext>
            </a:extLst>
          </p:cNvPr>
          <p:cNvCxnSpPr>
            <a:stCxn id="16" idx="2"/>
            <a:endCxn id="20" idx="1"/>
          </p:cNvCxnSpPr>
          <p:nvPr/>
        </p:nvCxnSpPr>
        <p:spPr>
          <a:xfrm rot="16200000" flipH="1">
            <a:off x="3934021" y="2352117"/>
            <a:ext cx="445933" cy="14233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1354699"/>
      </p:ext>
    </p:extLst>
  </p:cSld>
  <p:clrMapOvr>
    <a:masterClrMapping/>
  </p:clrMapOvr>
</p:sld>
</file>

<file path=ppt/theme/theme1.xml><?xml version="1.0" encoding="utf-8"?>
<a:theme xmlns:a="http://schemas.openxmlformats.org/drawingml/2006/main" name="NHLStendenTheme">
  <a:themeElements>
    <a:clrScheme name="NHL Stenden">
      <a:dk1>
        <a:srgbClr val="1C1C1A"/>
      </a:dk1>
      <a:lt1>
        <a:sysClr val="window" lastClr="FFFFFF"/>
      </a:lt1>
      <a:dk2>
        <a:srgbClr val="185BA7"/>
      </a:dk2>
      <a:lt2>
        <a:srgbClr val="FFFFFF"/>
      </a:lt2>
      <a:accent1>
        <a:srgbClr val="185BA7"/>
      </a:accent1>
      <a:accent2>
        <a:srgbClr val="DF3138"/>
      </a:accent2>
      <a:accent3>
        <a:srgbClr val="168488"/>
      </a:accent3>
      <a:accent4>
        <a:srgbClr val="185BA7"/>
      </a:accent4>
      <a:accent5>
        <a:srgbClr val="DF3138"/>
      </a:accent5>
      <a:accent6>
        <a:srgbClr val="168488"/>
      </a:accent6>
      <a:hlink>
        <a:srgbClr val="185BA7"/>
      </a:hlink>
      <a:folHlink>
        <a:srgbClr val="185BA7"/>
      </a:folHlink>
    </a:clrScheme>
    <a:fontScheme name="NHL Stenden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2" id="{5ADB8579-E16D-46F2-9E4D-AF61D6EEBB1C}" vid="{C68D55C8-5FAC-4DDA-A100-FDC61DA44469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7359CDED284A45A7311079F9FC675B" ma:contentTypeVersion="12" ma:contentTypeDescription="Create a new document." ma:contentTypeScope="" ma:versionID="e3a1fb144add3a8ec2c806e854f801a2">
  <xsd:schema xmlns:xsd="http://www.w3.org/2001/XMLSchema" xmlns:xs="http://www.w3.org/2001/XMLSchema" xmlns:p="http://schemas.microsoft.com/office/2006/metadata/properties" xmlns:ns2="3fb842d7-9583-44ef-849e-443d21be15a2" xmlns:ns3="a1da5e22-78f2-4b5f-8b7b-9706c4c332c1" targetNamespace="http://schemas.microsoft.com/office/2006/metadata/properties" ma:root="true" ma:fieldsID="6a74050c19b77b76df19cf314f11da13" ns2:_="" ns3:_="">
    <xsd:import namespace="3fb842d7-9583-44ef-849e-443d21be15a2"/>
    <xsd:import namespace="a1da5e22-78f2-4b5f-8b7b-9706c4c332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b842d7-9583-44ef-849e-443d21be15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da5e22-78f2-4b5f-8b7b-9706c4c332c1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A186538-1E7D-4CB8-8D99-7F5C241530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b842d7-9583-44ef-849e-443d21be15a2"/>
    <ds:schemaRef ds:uri="a1da5e22-78f2-4b5f-8b7b-9706c4c332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E2A3044-C2A7-4567-86EF-F06DC0DD42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F9A930E-2592-4EAD-93F6-72C14C5FE2E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Standaard presentatie NHL Stenden</Template>
  <TotalTime>5095</TotalTime>
  <Words>1391</Words>
  <Application>Microsoft Office PowerPoint</Application>
  <PresentationFormat>Breedbeeld</PresentationFormat>
  <Paragraphs>193</Paragraphs>
  <Slides>19</Slides>
  <Notes>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Cambria Math</vt:lpstr>
      <vt:lpstr>Courier New</vt:lpstr>
      <vt:lpstr>Times New Roman</vt:lpstr>
      <vt:lpstr>Wingdings</vt:lpstr>
      <vt:lpstr>NHLStendenTheme</vt:lpstr>
      <vt:lpstr>Programmeren C#</vt:lpstr>
      <vt:lpstr>Loops</vt:lpstr>
      <vt:lpstr>Loops</vt:lpstr>
      <vt:lpstr>Booleaanse Logica</vt:lpstr>
      <vt:lpstr>Booleaanse Logica - 2</vt:lpstr>
      <vt:lpstr>Recursie</vt:lpstr>
      <vt:lpstr>Recursie – Optellen van 4 getallen</vt:lpstr>
      <vt:lpstr>Recursie – 3</vt:lpstr>
      <vt:lpstr>Recursie – 4</vt:lpstr>
      <vt:lpstr>Recursie – maak kleine letters</vt:lpstr>
      <vt:lpstr>Recursie – maak kleine letters - ALERT</vt:lpstr>
      <vt:lpstr>Hoe komt dat nu?</vt:lpstr>
      <vt:lpstr>Hoe komt dat nu?</vt:lpstr>
      <vt:lpstr>Vervelend!</vt:lpstr>
      <vt:lpstr>Behandel het huidige element</vt:lpstr>
      <vt:lpstr>Bepaal resultaat</vt:lpstr>
      <vt:lpstr>Stoppen!</vt:lpstr>
      <vt:lpstr>Stoppen maar!</vt:lpstr>
      <vt:lpstr>Recept: Recursie is de lus!</vt:lpstr>
    </vt:vector>
  </TitlesOfParts>
  <Company>NHL Hogeschool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Molema, G.J.M.</dc:creator>
  <cp:lastModifiedBy>Martin Molema</cp:lastModifiedBy>
  <cp:revision>141</cp:revision>
  <dcterms:created xsi:type="dcterms:W3CDTF">2018-06-08T13:36:05Z</dcterms:created>
  <dcterms:modified xsi:type="dcterms:W3CDTF">2021-01-25T19:21:14Z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0x010100617359CDED284A45A7311079F9FC675B</vt:lpwstr>
  </property>
</Properties>
</file>

<file path=docProps/thumbnail.jpeg>
</file>